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330" r:id="rId6"/>
    <p:sldId id="257" r:id="rId7"/>
    <p:sldId id="305" r:id="rId8"/>
    <p:sldId id="331" r:id="rId9"/>
    <p:sldId id="334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77AC1-366C-40E6-BFDD-7388A2D8D0E2}" v="47" dt="2026-05-12T17:43:53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21D5C-0087-4975-AFB6-BA103B79EB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29C075-7610-43FB-8E3D-7CD1455D0345}">
      <dgm:prSet/>
      <dgm:spPr/>
      <dgm:t>
        <a:bodyPr/>
        <a:lstStyle/>
        <a:p>
          <a:r>
            <a:rPr lang="en-US"/>
            <a:t>This in‑service brings together the most important areas of modern caregiving, including:</a:t>
          </a:r>
        </a:p>
      </dgm:t>
    </dgm:pt>
    <dgm:pt modelId="{8226C8BE-2808-486D-ADE0-CBC968CBEB15}" type="parTrans" cxnId="{B4FDB1DE-8F6E-4CFD-926F-EF3BA47526B7}">
      <dgm:prSet/>
      <dgm:spPr/>
      <dgm:t>
        <a:bodyPr/>
        <a:lstStyle/>
        <a:p>
          <a:endParaRPr lang="en-US"/>
        </a:p>
      </dgm:t>
    </dgm:pt>
    <dgm:pt modelId="{04C045D0-48FD-4B68-AF0E-FAFD2489B894}" type="sibTrans" cxnId="{B4FDB1DE-8F6E-4CFD-926F-EF3BA47526B7}">
      <dgm:prSet/>
      <dgm:spPr/>
      <dgm:t>
        <a:bodyPr/>
        <a:lstStyle/>
        <a:p>
          <a:endParaRPr lang="en-US"/>
        </a:p>
      </dgm:t>
    </dgm:pt>
    <dgm:pt modelId="{7C48DE0A-6304-4D29-A376-77686AAE1A76}">
      <dgm:prSet/>
      <dgm:spPr/>
      <dgm:t>
        <a:bodyPr/>
        <a:lstStyle/>
        <a:p>
          <a:r>
            <a:rPr lang="en-US" b="1"/>
            <a:t>Meal Preparation &amp; Nutrition Support</a:t>
          </a:r>
          <a:endParaRPr lang="en-US"/>
        </a:p>
      </dgm:t>
    </dgm:pt>
    <dgm:pt modelId="{D9EEC8FD-3877-4A5B-9890-097833E90A03}" type="parTrans" cxnId="{7B9CD403-6F5B-4DB9-8A5F-8D2088180254}">
      <dgm:prSet/>
      <dgm:spPr/>
      <dgm:t>
        <a:bodyPr/>
        <a:lstStyle/>
        <a:p>
          <a:endParaRPr lang="en-US"/>
        </a:p>
      </dgm:t>
    </dgm:pt>
    <dgm:pt modelId="{6D79932A-5B87-4077-A098-596E669CB861}" type="sibTrans" cxnId="{7B9CD403-6F5B-4DB9-8A5F-8D2088180254}">
      <dgm:prSet/>
      <dgm:spPr/>
      <dgm:t>
        <a:bodyPr/>
        <a:lstStyle/>
        <a:p>
          <a:endParaRPr lang="en-US"/>
        </a:p>
      </dgm:t>
    </dgm:pt>
    <dgm:pt modelId="{2870CB3B-25AE-4606-ACBC-2B03CCDDF7DC}">
      <dgm:prSet/>
      <dgm:spPr/>
      <dgm:t>
        <a:bodyPr/>
        <a:lstStyle/>
        <a:p>
          <a:r>
            <a:rPr lang="en-US" b="1"/>
            <a:t>Understanding Hoarding Behaviors</a:t>
          </a:r>
          <a:endParaRPr lang="en-US"/>
        </a:p>
      </dgm:t>
    </dgm:pt>
    <dgm:pt modelId="{4D72811A-7B28-46F3-BB3D-559FE290E13B}" type="parTrans" cxnId="{126C3509-CF12-4836-BFAC-7A95DE0C6154}">
      <dgm:prSet/>
      <dgm:spPr/>
      <dgm:t>
        <a:bodyPr/>
        <a:lstStyle/>
        <a:p>
          <a:endParaRPr lang="en-US"/>
        </a:p>
      </dgm:t>
    </dgm:pt>
    <dgm:pt modelId="{E6C1870E-B546-411A-BBA9-8D80F6FD11AA}" type="sibTrans" cxnId="{126C3509-CF12-4836-BFAC-7A95DE0C6154}">
      <dgm:prSet/>
      <dgm:spPr/>
      <dgm:t>
        <a:bodyPr/>
        <a:lstStyle/>
        <a:p>
          <a:endParaRPr lang="en-US"/>
        </a:p>
      </dgm:t>
    </dgm:pt>
    <dgm:pt modelId="{E5A5A7F7-4027-4525-BE97-B9C55BC94761}">
      <dgm:prSet/>
      <dgm:spPr/>
      <dgm:t>
        <a:bodyPr/>
        <a:lstStyle/>
        <a:p>
          <a:r>
            <a:rPr lang="en-US" b="1"/>
            <a:t>Caring for Clients with Chronic Illness</a:t>
          </a:r>
          <a:endParaRPr lang="en-US"/>
        </a:p>
      </dgm:t>
    </dgm:pt>
    <dgm:pt modelId="{72C38336-419C-4802-B1D9-3B90D37C5E4B}" type="parTrans" cxnId="{63D0F100-03E1-43E7-B35E-A1881A009327}">
      <dgm:prSet/>
      <dgm:spPr/>
      <dgm:t>
        <a:bodyPr/>
        <a:lstStyle/>
        <a:p>
          <a:endParaRPr lang="en-US"/>
        </a:p>
      </dgm:t>
    </dgm:pt>
    <dgm:pt modelId="{6D168331-F231-43E6-8948-F37A6A16B8AA}" type="sibTrans" cxnId="{63D0F100-03E1-43E7-B35E-A1881A009327}">
      <dgm:prSet/>
      <dgm:spPr/>
      <dgm:t>
        <a:bodyPr/>
        <a:lstStyle/>
        <a:p>
          <a:endParaRPr lang="en-US"/>
        </a:p>
      </dgm:t>
    </dgm:pt>
    <dgm:pt modelId="{31D236A6-C8D6-483B-8EC3-1E3FC97AA337}">
      <dgm:prSet/>
      <dgm:spPr/>
      <dgm:t>
        <a:bodyPr/>
        <a:lstStyle/>
        <a:p>
          <a:r>
            <a:rPr lang="en-US" b="1"/>
            <a:t>Ethics &amp; Professional Boundaries</a:t>
          </a:r>
          <a:endParaRPr lang="en-US"/>
        </a:p>
      </dgm:t>
    </dgm:pt>
    <dgm:pt modelId="{2D4999DB-1218-4115-A0BB-9F995F7C2ACB}" type="parTrans" cxnId="{B41445AD-88AB-47FE-ADA6-B8413C13738B}">
      <dgm:prSet/>
      <dgm:spPr/>
      <dgm:t>
        <a:bodyPr/>
        <a:lstStyle/>
        <a:p>
          <a:endParaRPr lang="en-US"/>
        </a:p>
      </dgm:t>
    </dgm:pt>
    <dgm:pt modelId="{28498CC1-66F7-4630-AA91-1557495C164E}" type="sibTrans" cxnId="{B41445AD-88AB-47FE-ADA6-B8413C13738B}">
      <dgm:prSet/>
      <dgm:spPr/>
      <dgm:t>
        <a:bodyPr/>
        <a:lstStyle/>
        <a:p>
          <a:endParaRPr lang="en-US"/>
        </a:p>
      </dgm:t>
    </dgm:pt>
    <dgm:pt modelId="{8F51051C-C61A-4154-A90C-488F77655FE2}">
      <dgm:prSet/>
      <dgm:spPr/>
      <dgm:t>
        <a:bodyPr/>
        <a:lstStyle/>
        <a:p>
          <a:r>
            <a:rPr lang="en-US" b="1"/>
            <a:t>Long‑Term Aging &amp; Normal Aging Processes</a:t>
          </a:r>
          <a:endParaRPr lang="en-US"/>
        </a:p>
      </dgm:t>
    </dgm:pt>
    <dgm:pt modelId="{EDDADCAF-917E-4D03-AA57-921463AC6CE5}" type="parTrans" cxnId="{B41E773B-ADAE-46F5-9ECD-0766DD9F192B}">
      <dgm:prSet/>
      <dgm:spPr/>
      <dgm:t>
        <a:bodyPr/>
        <a:lstStyle/>
        <a:p>
          <a:endParaRPr lang="en-US"/>
        </a:p>
      </dgm:t>
    </dgm:pt>
    <dgm:pt modelId="{AE93073E-C084-41B1-A654-82F8C76077FF}" type="sibTrans" cxnId="{B41E773B-ADAE-46F5-9ECD-0766DD9F192B}">
      <dgm:prSet/>
      <dgm:spPr/>
      <dgm:t>
        <a:bodyPr/>
        <a:lstStyle/>
        <a:p>
          <a:endParaRPr lang="en-US"/>
        </a:p>
      </dgm:t>
    </dgm:pt>
    <dgm:pt modelId="{0658420B-AB0E-4F96-AA7E-962DA4B52A11}">
      <dgm:prSet/>
      <dgm:spPr/>
      <dgm:t>
        <a:bodyPr/>
        <a:lstStyle/>
        <a:p>
          <a:r>
            <a:rPr lang="en-US" b="1"/>
            <a:t>Diversity, Equity, and Inclusion (DEI)</a:t>
          </a:r>
          <a:endParaRPr lang="en-US"/>
        </a:p>
      </dgm:t>
    </dgm:pt>
    <dgm:pt modelId="{7B9638B0-8964-466A-A55C-AAD5A11FDEB3}" type="parTrans" cxnId="{9CF54A50-144F-4082-9473-7DD88A210190}">
      <dgm:prSet/>
      <dgm:spPr/>
      <dgm:t>
        <a:bodyPr/>
        <a:lstStyle/>
        <a:p>
          <a:endParaRPr lang="en-US"/>
        </a:p>
      </dgm:t>
    </dgm:pt>
    <dgm:pt modelId="{D25B341F-58F2-4A0D-AB5F-D6C4FCF61128}" type="sibTrans" cxnId="{9CF54A50-144F-4082-9473-7DD88A210190}">
      <dgm:prSet/>
      <dgm:spPr/>
      <dgm:t>
        <a:bodyPr/>
        <a:lstStyle/>
        <a:p>
          <a:endParaRPr lang="en-US"/>
        </a:p>
      </dgm:t>
    </dgm:pt>
    <dgm:pt modelId="{494327FB-D021-400C-9E99-BD9F3EA44A22}">
      <dgm:prSet/>
      <dgm:spPr/>
      <dgm:t>
        <a:bodyPr/>
        <a:lstStyle/>
        <a:p>
          <a:r>
            <a:rPr lang="en-US" b="1"/>
            <a:t>Recognizing &amp; Preventing Elder Abuse</a:t>
          </a:r>
          <a:endParaRPr lang="en-US"/>
        </a:p>
      </dgm:t>
    </dgm:pt>
    <dgm:pt modelId="{6AAD98AF-3D14-407A-9F42-106ED9011412}" type="parTrans" cxnId="{F4F93C7E-4FED-405C-8DB4-24DF145EE2D6}">
      <dgm:prSet/>
      <dgm:spPr/>
      <dgm:t>
        <a:bodyPr/>
        <a:lstStyle/>
        <a:p>
          <a:endParaRPr lang="en-US"/>
        </a:p>
      </dgm:t>
    </dgm:pt>
    <dgm:pt modelId="{1CE8F9A9-B671-4B6B-83B3-B93AE36F092D}" type="sibTrans" cxnId="{F4F93C7E-4FED-405C-8DB4-24DF145EE2D6}">
      <dgm:prSet/>
      <dgm:spPr/>
      <dgm:t>
        <a:bodyPr/>
        <a:lstStyle/>
        <a:p>
          <a:endParaRPr lang="en-US"/>
        </a:p>
      </dgm:t>
    </dgm:pt>
    <dgm:pt modelId="{DACDEF9A-4AD1-41DA-A1C4-7DC2968247A0}">
      <dgm:prSet/>
      <dgm:spPr/>
      <dgm:t>
        <a:bodyPr/>
        <a:lstStyle/>
        <a:p>
          <a:r>
            <a:rPr lang="en-US" b="1"/>
            <a:t>Crisis De‑Escalation Skills</a:t>
          </a:r>
          <a:endParaRPr lang="en-US"/>
        </a:p>
      </dgm:t>
    </dgm:pt>
    <dgm:pt modelId="{68D0AE42-29A1-4AF9-8E03-7D83A5AFED1C}" type="parTrans" cxnId="{48A7B7FD-7273-4B2F-9E8E-0BB218A36E4F}">
      <dgm:prSet/>
      <dgm:spPr/>
      <dgm:t>
        <a:bodyPr/>
        <a:lstStyle/>
        <a:p>
          <a:endParaRPr lang="en-US"/>
        </a:p>
      </dgm:t>
    </dgm:pt>
    <dgm:pt modelId="{1F0B3431-14E8-4D03-999F-6C5BCF429E68}" type="sibTrans" cxnId="{48A7B7FD-7273-4B2F-9E8E-0BB218A36E4F}">
      <dgm:prSet/>
      <dgm:spPr/>
      <dgm:t>
        <a:bodyPr/>
        <a:lstStyle/>
        <a:p>
          <a:endParaRPr lang="en-US"/>
        </a:p>
      </dgm:t>
    </dgm:pt>
    <dgm:pt modelId="{3771B520-4EE7-46D1-A4C3-EAFE6EF31518}">
      <dgm:prSet/>
      <dgm:spPr/>
      <dgm:t>
        <a:bodyPr/>
        <a:lstStyle/>
        <a:p>
          <a:r>
            <a:rPr lang="en-US" b="1"/>
            <a:t>Understanding Depression in Older Adults</a:t>
          </a:r>
          <a:endParaRPr lang="en-US"/>
        </a:p>
      </dgm:t>
    </dgm:pt>
    <dgm:pt modelId="{E5ADF3F4-4172-4953-A128-1317AEFB0407}" type="parTrans" cxnId="{AD012B5E-5B52-4400-973D-E68FE5EBAED7}">
      <dgm:prSet/>
      <dgm:spPr/>
      <dgm:t>
        <a:bodyPr/>
        <a:lstStyle/>
        <a:p>
          <a:endParaRPr lang="en-US"/>
        </a:p>
      </dgm:t>
    </dgm:pt>
    <dgm:pt modelId="{E720C543-B2AA-40BE-9126-19FC7A66FE9F}" type="sibTrans" cxnId="{AD012B5E-5B52-4400-973D-E68FE5EBAED7}">
      <dgm:prSet/>
      <dgm:spPr/>
      <dgm:t>
        <a:bodyPr/>
        <a:lstStyle/>
        <a:p>
          <a:endParaRPr lang="en-US"/>
        </a:p>
      </dgm:t>
    </dgm:pt>
    <dgm:pt modelId="{018C2E74-7FE8-4D75-B35F-0C596722BFCD}" type="pres">
      <dgm:prSet presAssocID="{EC521D5C-0087-4975-AFB6-BA103B79EBF9}" presName="linear" presStyleCnt="0">
        <dgm:presLayoutVars>
          <dgm:animLvl val="lvl"/>
          <dgm:resizeHandles val="exact"/>
        </dgm:presLayoutVars>
      </dgm:prSet>
      <dgm:spPr/>
    </dgm:pt>
    <dgm:pt modelId="{58253F1E-4E45-497A-B481-771D128F02C7}" type="pres">
      <dgm:prSet presAssocID="{3129C075-7610-43FB-8E3D-7CD1455D0345}" presName="parentText" presStyleLbl="node1" presStyleIdx="0" presStyleCnt="1" custLinFactNeighborY="-6053">
        <dgm:presLayoutVars>
          <dgm:chMax val="0"/>
          <dgm:bulletEnabled val="1"/>
        </dgm:presLayoutVars>
      </dgm:prSet>
      <dgm:spPr/>
    </dgm:pt>
    <dgm:pt modelId="{21C5E863-57B4-41B0-A45A-AB78CBC52943}" type="pres">
      <dgm:prSet presAssocID="{3129C075-7610-43FB-8E3D-7CD1455D03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3D0F100-03E1-43E7-B35E-A1881A009327}" srcId="{3129C075-7610-43FB-8E3D-7CD1455D0345}" destId="{E5A5A7F7-4027-4525-BE97-B9C55BC94761}" srcOrd="2" destOrd="0" parTransId="{72C38336-419C-4802-B1D9-3B90D37C5E4B}" sibTransId="{6D168331-F231-43E6-8948-F37A6A16B8AA}"/>
    <dgm:cxn modelId="{7B9CD403-6F5B-4DB9-8A5F-8D2088180254}" srcId="{3129C075-7610-43FB-8E3D-7CD1455D0345}" destId="{7C48DE0A-6304-4D29-A376-77686AAE1A76}" srcOrd="0" destOrd="0" parTransId="{D9EEC8FD-3877-4A5B-9890-097833E90A03}" sibTransId="{6D79932A-5B87-4077-A098-596E669CB861}"/>
    <dgm:cxn modelId="{126C3509-CF12-4836-BFAC-7A95DE0C6154}" srcId="{3129C075-7610-43FB-8E3D-7CD1455D0345}" destId="{2870CB3B-25AE-4606-ACBC-2B03CCDDF7DC}" srcOrd="1" destOrd="0" parTransId="{4D72811A-7B28-46F3-BB3D-559FE290E13B}" sibTransId="{E6C1870E-B546-411A-BBA9-8D80F6FD11AA}"/>
    <dgm:cxn modelId="{EDD14914-B526-48DB-895F-466DCA5D8D8E}" type="presOf" srcId="{7C48DE0A-6304-4D29-A376-77686AAE1A76}" destId="{21C5E863-57B4-41B0-A45A-AB78CBC52943}" srcOrd="0" destOrd="0" presId="urn:microsoft.com/office/officeart/2005/8/layout/vList2"/>
    <dgm:cxn modelId="{54AA5F1C-950C-4850-BEFD-A280F8DC0EAB}" type="presOf" srcId="{EC521D5C-0087-4975-AFB6-BA103B79EBF9}" destId="{018C2E74-7FE8-4D75-B35F-0C596722BFCD}" srcOrd="0" destOrd="0" presId="urn:microsoft.com/office/officeart/2005/8/layout/vList2"/>
    <dgm:cxn modelId="{4F13573A-D40D-4360-BCF0-F4915FD57C40}" type="presOf" srcId="{8F51051C-C61A-4154-A90C-488F77655FE2}" destId="{21C5E863-57B4-41B0-A45A-AB78CBC52943}" srcOrd="0" destOrd="4" presId="urn:microsoft.com/office/officeart/2005/8/layout/vList2"/>
    <dgm:cxn modelId="{B41E773B-ADAE-46F5-9ECD-0766DD9F192B}" srcId="{3129C075-7610-43FB-8E3D-7CD1455D0345}" destId="{8F51051C-C61A-4154-A90C-488F77655FE2}" srcOrd="4" destOrd="0" parTransId="{EDDADCAF-917E-4D03-AA57-921463AC6CE5}" sibTransId="{AE93073E-C084-41B1-A654-82F8C76077FF}"/>
    <dgm:cxn modelId="{E4C9433F-9C38-4490-BA5C-16FD0F28821F}" type="presOf" srcId="{494327FB-D021-400C-9E99-BD9F3EA44A22}" destId="{21C5E863-57B4-41B0-A45A-AB78CBC52943}" srcOrd="0" destOrd="6" presId="urn:microsoft.com/office/officeart/2005/8/layout/vList2"/>
    <dgm:cxn modelId="{AD012B5E-5B52-4400-973D-E68FE5EBAED7}" srcId="{3129C075-7610-43FB-8E3D-7CD1455D0345}" destId="{3771B520-4EE7-46D1-A4C3-EAFE6EF31518}" srcOrd="8" destOrd="0" parTransId="{E5ADF3F4-4172-4953-A128-1317AEFB0407}" sibTransId="{E720C543-B2AA-40BE-9126-19FC7A66FE9F}"/>
    <dgm:cxn modelId="{5C11D360-A627-4873-BBF4-6752235D561B}" type="presOf" srcId="{3771B520-4EE7-46D1-A4C3-EAFE6EF31518}" destId="{21C5E863-57B4-41B0-A45A-AB78CBC52943}" srcOrd="0" destOrd="8" presId="urn:microsoft.com/office/officeart/2005/8/layout/vList2"/>
    <dgm:cxn modelId="{80CF364B-E60F-4AF1-8A6B-867A4E293FB8}" type="presOf" srcId="{3129C075-7610-43FB-8E3D-7CD1455D0345}" destId="{58253F1E-4E45-497A-B481-771D128F02C7}" srcOrd="0" destOrd="0" presId="urn:microsoft.com/office/officeart/2005/8/layout/vList2"/>
    <dgm:cxn modelId="{9CF54A50-144F-4082-9473-7DD88A210190}" srcId="{3129C075-7610-43FB-8E3D-7CD1455D0345}" destId="{0658420B-AB0E-4F96-AA7E-962DA4B52A11}" srcOrd="5" destOrd="0" parTransId="{7B9638B0-8964-466A-A55C-AAD5A11FDEB3}" sibTransId="{D25B341F-58F2-4A0D-AB5F-D6C4FCF61128}"/>
    <dgm:cxn modelId="{9E1E7875-0560-4797-91A5-BCA4027F184E}" type="presOf" srcId="{E5A5A7F7-4027-4525-BE97-B9C55BC94761}" destId="{21C5E863-57B4-41B0-A45A-AB78CBC52943}" srcOrd="0" destOrd="2" presId="urn:microsoft.com/office/officeart/2005/8/layout/vList2"/>
    <dgm:cxn modelId="{F4F93C7E-4FED-405C-8DB4-24DF145EE2D6}" srcId="{3129C075-7610-43FB-8E3D-7CD1455D0345}" destId="{494327FB-D021-400C-9E99-BD9F3EA44A22}" srcOrd="6" destOrd="0" parTransId="{6AAD98AF-3D14-407A-9F42-106ED9011412}" sibTransId="{1CE8F9A9-B671-4B6B-83B3-B93AE36F092D}"/>
    <dgm:cxn modelId="{4A43EB86-FB9D-4CB1-BDE4-1583F640DA87}" type="presOf" srcId="{2870CB3B-25AE-4606-ACBC-2B03CCDDF7DC}" destId="{21C5E863-57B4-41B0-A45A-AB78CBC52943}" srcOrd="0" destOrd="1" presId="urn:microsoft.com/office/officeart/2005/8/layout/vList2"/>
    <dgm:cxn modelId="{70990BA9-4F0A-4674-BB0A-002D74DA7C7C}" type="presOf" srcId="{31D236A6-C8D6-483B-8EC3-1E3FC97AA337}" destId="{21C5E863-57B4-41B0-A45A-AB78CBC52943}" srcOrd="0" destOrd="3" presId="urn:microsoft.com/office/officeart/2005/8/layout/vList2"/>
    <dgm:cxn modelId="{B41445AD-88AB-47FE-ADA6-B8413C13738B}" srcId="{3129C075-7610-43FB-8E3D-7CD1455D0345}" destId="{31D236A6-C8D6-483B-8EC3-1E3FC97AA337}" srcOrd="3" destOrd="0" parTransId="{2D4999DB-1218-4115-A0BB-9F995F7C2ACB}" sibTransId="{28498CC1-66F7-4630-AA91-1557495C164E}"/>
    <dgm:cxn modelId="{CC7A59B3-D0D7-427A-891E-2E79721D916A}" type="presOf" srcId="{DACDEF9A-4AD1-41DA-A1C4-7DC2968247A0}" destId="{21C5E863-57B4-41B0-A45A-AB78CBC52943}" srcOrd="0" destOrd="7" presId="urn:microsoft.com/office/officeart/2005/8/layout/vList2"/>
    <dgm:cxn modelId="{68655EB7-127D-44DE-AD5A-B24869D32825}" type="presOf" srcId="{0658420B-AB0E-4F96-AA7E-962DA4B52A11}" destId="{21C5E863-57B4-41B0-A45A-AB78CBC52943}" srcOrd="0" destOrd="5" presId="urn:microsoft.com/office/officeart/2005/8/layout/vList2"/>
    <dgm:cxn modelId="{B4FDB1DE-8F6E-4CFD-926F-EF3BA47526B7}" srcId="{EC521D5C-0087-4975-AFB6-BA103B79EBF9}" destId="{3129C075-7610-43FB-8E3D-7CD1455D0345}" srcOrd="0" destOrd="0" parTransId="{8226C8BE-2808-486D-ADE0-CBC968CBEB15}" sibTransId="{04C045D0-48FD-4B68-AF0E-FAFD2489B894}"/>
    <dgm:cxn modelId="{48A7B7FD-7273-4B2F-9E8E-0BB218A36E4F}" srcId="{3129C075-7610-43FB-8E3D-7CD1455D0345}" destId="{DACDEF9A-4AD1-41DA-A1C4-7DC2968247A0}" srcOrd="7" destOrd="0" parTransId="{68D0AE42-29A1-4AF9-8E03-7D83A5AFED1C}" sibTransId="{1F0B3431-14E8-4D03-999F-6C5BCF429E68}"/>
    <dgm:cxn modelId="{BBEFFB46-0680-45AB-A388-D55B07289F82}" type="presParOf" srcId="{018C2E74-7FE8-4D75-B35F-0C596722BFCD}" destId="{58253F1E-4E45-497A-B481-771D128F02C7}" srcOrd="0" destOrd="0" presId="urn:microsoft.com/office/officeart/2005/8/layout/vList2"/>
    <dgm:cxn modelId="{E99A75C0-E9E5-40ED-B03B-8133ADA41C77}" type="presParOf" srcId="{018C2E74-7FE8-4D75-B35F-0C596722BFCD}" destId="{21C5E863-57B4-41B0-A45A-AB78CBC5294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53F1E-4E45-497A-B481-771D128F02C7}">
      <dsp:nvSpPr>
        <dsp:cNvPr id="0" name=""/>
        <dsp:cNvSpPr/>
      </dsp:nvSpPr>
      <dsp:spPr>
        <a:xfrm>
          <a:off x="0" y="19064"/>
          <a:ext cx="1001559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in‑service brings together the most important areas of modern caregiving, including:</a:t>
          </a:r>
        </a:p>
      </dsp:txBody>
      <dsp:txXfrm>
        <a:off x="22246" y="41310"/>
        <a:ext cx="9971100" cy="411223"/>
      </dsp:txXfrm>
    </dsp:sp>
    <dsp:sp modelId="{21C5E863-57B4-41B0-A45A-AB78CBC52943}">
      <dsp:nvSpPr>
        <dsp:cNvPr id="0" name=""/>
        <dsp:cNvSpPr/>
      </dsp:nvSpPr>
      <dsp:spPr>
        <a:xfrm>
          <a:off x="0" y="617617"/>
          <a:ext cx="10015592" cy="23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9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Meal Preparation &amp; Nutrition Support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Understanding Hoarding Behaviors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Caring for Clients with Chronic Illness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Ethics &amp; Professional Boundaries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Long‑Term Aging &amp; Normal Aging Processes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Diversity, Equity, and Inclusion (DEI)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Recognizing &amp; Preventing Elder Abuse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Crisis De‑Escalation Skills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Understanding Depression in Older Adults</a:t>
          </a:r>
          <a:endParaRPr lang="en-US" sz="1500" kern="1200"/>
        </a:p>
      </dsp:txBody>
      <dsp:txXfrm>
        <a:off x="0" y="617617"/>
        <a:ext cx="10015592" cy="235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6/9/2026</a:t>
            </a:fld>
            <a:endParaRPr lang="en-US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524929-325F-4CC4-89F2-74EDDDC6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D17641-B7BA-4826-BC7C-92172791C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1FC7BE-4DC6-4061-98EB-C48DCFFF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4CA8B8-30A6-49D9-99C0-3ADAF9741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2809AF-EB43-4FA3-93FF-87D535C7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040735"/>
            <a:ext cx="10287000" cy="25599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Home Health Aid 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Inservice Training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3602038"/>
            <a:ext cx="1028700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Stay Home Companions</a:t>
            </a:r>
          </a:p>
          <a:p>
            <a:r>
              <a:rPr lang="en-US" sz="2200">
                <a:solidFill>
                  <a:srgbClr val="FFFFFF"/>
                </a:solidFill>
              </a:rPr>
              <a:t>Owner: </a:t>
            </a:r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Christine Elliott-Steve</a:t>
            </a:r>
          </a:p>
          <a:p>
            <a:r>
              <a:rPr lang="en-US" sz="2200">
                <a:solidFill>
                  <a:srgbClr val="FFFFFF"/>
                </a:solidFill>
              </a:rPr>
              <a:t>6/1/2026</a:t>
            </a:r>
            <a:endParaRPr lang="en-US" sz="2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FB7D-6A9C-529C-7B58-DE860F158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909"/>
            <a:ext cx="5867400" cy="2387600"/>
          </a:xfrm>
        </p:spPr>
        <p:txBody>
          <a:bodyPr>
            <a:normAutofit fontScale="90000"/>
          </a:bodyPr>
          <a:lstStyle/>
          <a:p>
            <a:r>
              <a:rPr lang="en-US" sz="4800"/>
              <a:t>Ethics and Professional Boundaries in Caregiving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ECCDD4B-5C8C-6A8F-2767-91DB8CC8F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2" r="-20" b="-12"/>
          <a:stretch>
            <a:fillRect/>
          </a:stretch>
        </p:blipFill>
        <p:spPr>
          <a:xfrm>
            <a:off x="6945086" y="484909"/>
            <a:ext cx="4767943" cy="5889625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5CBED-022F-DED6-D882-3CD1E2B63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72509"/>
            <a:ext cx="5322888" cy="3179041"/>
          </a:xfrm>
        </p:spPr>
        <p:txBody>
          <a:bodyPr>
            <a:normAutofit/>
          </a:bodyPr>
          <a:lstStyle/>
          <a:p>
            <a:r>
              <a:rPr lang="en-US" sz="1800" b="1"/>
              <a:t>Why Ethics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Protects the </a:t>
            </a:r>
            <a:r>
              <a:rPr lang="en-US" sz="1800" b="1"/>
              <a:t>safety, dignity, and rights</a:t>
            </a:r>
            <a:r>
              <a:rPr lang="en-US" sz="1800"/>
              <a:t> of every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Builds </a:t>
            </a:r>
            <a:r>
              <a:rPr lang="en-US" sz="1800" b="1"/>
              <a:t>trust</a:t>
            </a:r>
            <a:r>
              <a:rPr lang="en-US" sz="1800"/>
              <a:t> between caregivers, clients,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Ensures care is delivered with </a:t>
            </a:r>
            <a:r>
              <a:rPr lang="en-US" sz="1800" b="1"/>
              <a:t>integrity, respect, and fairness</a:t>
            </a: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3376-9DF1-2DB2-2502-CBBA2B92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" y="531204"/>
            <a:ext cx="9183255" cy="1062183"/>
          </a:xfrm>
        </p:spPr>
        <p:txBody>
          <a:bodyPr>
            <a:normAutofit fontScale="90000"/>
          </a:bodyPr>
          <a:lstStyle/>
          <a:p>
            <a:r>
              <a:rPr lang="en-US"/>
              <a:t>Ethics and Professional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1C67-88EA-014E-5543-8DEB6D37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09" y="1320799"/>
            <a:ext cx="5344391" cy="5108475"/>
          </a:xfrm>
        </p:spPr>
        <p:txBody>
          <a:bodyPr>
            <a:normAutofit fontScale="77500" lnSpcReduction="20000"/>
          </a:bodyPr>
          <a:lstStyle/>
          <a:p>
            <a:r>
              <a:rPr lang="en-US" sz="1400" b="1"/>
              <a:t>Core Ethical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Respect</a:t>
            </a:r>
            <a:r>
              <a:rPr lang="en-US" sz="1400"/>
              <a:t> — Honor client choices, privacy, and cultural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Confidentiality</a:t>
            </a:r>
            <a:r>
              <a:rPr lang="en-US" sz="1400"/>
              <a:t> — Protect personal information at all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Autonomy</a:t>
            </a:r>
            <a:r>
              <a:rPr lang="en-US" sz="1400"/>
              <a:t> — Support clients in making their own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Non‑maleficence</a:t>
            </a:r>
            <a:r>
              <a:rPr lang="en-US" sz="1400"/>
              <a:t> — Avoid harm through safe, responsible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/>
              <a:t>Professionalism</a:t>
            </a:r>
            <a:r>
              <a:rPr lang="en-US" sz="1400"/>
              <a:t> — Maintain honesty, reliability, and accountability</a:t>
            </a:r>
          </a:p>
          <a:p>
            <a:r>
              <a:rPr lang="en-US" sz="1400" b="1"/>
              <a:t>Maintaining Professional Boundaries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Keep relationships </a:t>
            </a:r>
            <a:r>
              <a:rPr lang="en-US" sz="1400" b="1"/>
              <a:t>supportive, not personal</a:t>
            </a: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Avoid sharing personal problems, opinions, or private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Do not accept or request </a:t>
            </a:r>
            <a:r>
              <a:rPr lang="en-US" sz="1400" b="1"/>
              <a:t>gifts, loans, or money</a:t>
            </a: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Maintain appropriate </a:t>
            </a:r>
            <a:r>
              <a:rPr lang="en-US" sz="1400" b="1"/>
              <a:t>physical and emotional boundaries</a:t>
            </a: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Use professional communication — calm, respectful, and neutral</a:t>
            </a:r>
          </a:p>
          <a:p>
            <a:r>
              <a:rPr lang="en-US" sz="1400" b="1"/>
              <a:t>Common Boundary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Clients wanting to become “friends.”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Family members asking for tasks outside your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Feeling pressured to stay late or do unpaid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Being asked for personal contact information</a:t>
            </a:r>
          </a:p>
          <a:p>
            <a:r>
              <a:rPr lang="en-US" sz="1400" b="1"/>
              <a:t>Respond with kindness, clarity, and adherence to agency policies.</a:t>
            </a:r>
            <a:endParaRPr lang="en-US" sz="1400"/>
          </a:p>
          <a:p>
            <a:endParaRPr lang="en-US" sz="1200"/>
          </a:p>
          <a:p>
            <a:endParaRPr lang="en-US" sz="12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BC85A7A-4D01-ACEB-591B-9861C660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7370FC-2A6D-6076-4A68-A2290BE5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B56E71-C497-2E4A-7622-69FB10DB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07EBE-C0BF-3CE3-2BC6-0E1D1F840601}"/>
              </a:ext>
            </a:extLst>
          </p:cNvPr>
          <p:cNvSpPr txBox="1"/>
          <p:nvPr/>
        </p:nvSpPr>
        <p:spPr>
          <a:xfrm>
            <a:off x="6096000" y="1320799"/>
            <a:ext cx="516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When to Seek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a boundary feels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a client becomes overly dependent or emotionally attached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you feel uncomfortable, pressured, or unsafe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ethical concerns arise about another caregiver or family member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4DCE4-47E7-DFDD-FE36-AEFE9FB3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54" y="3429000"/>
            <a:ext cx="4493491" cy="23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E124-37BC-464B-EAD4-992FE5DCA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8147"/>
            <a:ext cx="5322618" cy="1939635"/>
          </a:xfrm>
        </p:spPr>
        <p:txBody>
          <a:bodyPr>
            <a:normAutofit fontScale="90000"/>
          </a:bodyPr>
          <a:lstStyle/>
          <a:p>
            <a:r>
              <a:rPr lang="en-US" sz="4400"/>
              <a:t>Long‑Term Aging &amp; Normal Aging: How Caregivers Support Clients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37661E-F059-E28D-80A6-A9458EBE2C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442" t="22637" r="442" b="4049"/>
          <a:stretch>
            <a:fillRect/>
          </a:stretch>
        </p:blipFill>
        <p:spPr>
          <a:xfrm>
            <a:off x="7141029" y="498475"/>
            <a:ext cx="4569959" cy="5865813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26DBD-F9C1-0D07-D898-04ACEF4FC2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921574"/>
            <a:ext cx="5322888" cy="3442713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/>
              <a:t>Understanding Normal 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500"/>
              <a:t>Aging is a </a:t>
            </a:r>
            <a:r>
              <a:rPr lang="en-US" sz="5500" b="1"/>
              <a:t>natural, gradual process</a:t>
            </a:r>
            <a:r>
              <a:rPr lang="en-US" sz="5500"/>
              <a:t> that affects the body, mind, and daily functioning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500"/>
              <a:t>Common changes include </a:t>
            </a:r>
            <a:r>
              <a:rPr lang="en-US" sz="5500" b="1"/>
              <a:t>slower mobility</a:t>
            </a:r>
            <a:r>
              <a:rPr lang="en-US" sz="5500"/>
              <a:t>, reduced strength, changes in vision/hearing, and mild memory lapses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500"/>
              <a:t>Emotional changes may include </a:t>
            </a:r>
            <a:r>
              <a:rPr lang="en-US" sz="5500" b="1"/>
              <a:t>increased need for reassurance</a:t>
            </a:r>
            <a:r>
              <a:rPr lang="en-US" sz="5500"/>
              <a:t>, routine, and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500"/>
              <a:t>Normal aging is </a:t>
            </a:r>
            <a:r>
              <a:rPr lang="en-US" sz="5500" b="1"/>
              <a:t>not the same</a:t>
            </a:r>
            <a:r>
              <a:rPr lang="en-US" sz="5500"/>
              <a:t> as disease — it’s part of the life journey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D226-837A-59E4-AB79-0E94F8F7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436"/>
            <a:ext cx="10515600" cy="766619"/>
          </a:xfrm>
        </p:spPr>
        <p:txBody>
          <a:bodyPr>
            <a:normAutofit fontScale="90000"/>
          </a:bodyPr>
          <a:lstStyle/>
          <a:p>
            <a:r>
              <a:rPr lang="en-US"/>
              <a:t>Long-term and Normal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1949-949A-9E6A-F8CF-6916CC9B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082"/>
            <a:ext cx="5257800" cy="4765962"/>
          </a:xfrm>
        </p:spPr>
        <p:txBody>
          <a:bodyPr>
            <a:normAutofit fontScale="92500" lnSpcReduction="10000"/>
          </a:bodyPr>
          <a:lstStyle/>
          <a:p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Long‑Term Aging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Needs often increase over time: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mobility support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,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nutrition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,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medication reminders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, and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safety monitoring</a:t>
            </a:r>
            <a:endParaRPr lang="en-US" sz="1200">
              <a:solidFill>
                <a:schemeClr val="tx1">
                  <a:alpha val="7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Chronic conditions may develop or progress, requiring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consistent observation</a:t>
            </a:r>
            <a:endParaRPr lang="en-US" sz="1200">
              <a:solidFill>
                <a:schemeClr val="tx1">
                  <a:alpha val="7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Social isolation can become a risk without regular companionship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Maintaining dignity and independence becomes increasingly important</a:t>
            </a:r>
          </a:p>
          <a:p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How Caregivers Can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Encourage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safe independence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: allow clients to do what they can, with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Promote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healthy routines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: nutrition, hydration, movement, sleep, and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Use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clear, calm communication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 and repeat information when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Provide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patience and reassurance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 during moments of forgetfulness or frustration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Ensure the home environment is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safe, clutter‑free, and easy to navigate</a:t>
            </a:r>
            <a:endParaRPr lang="en-US" sz="1200">
              <a:solidFill>
                <a:schemeClr val="tx1">
                  <a:alpha val="7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Offer meaningful </a:t>
            </a:r>
            <a:r>
              <a:rPr lang="en-US" sz="1200" b="1">
                <a:solidFill>
                  <a:schemeClr val="tx1">
                    <a:alpha val="70000"/>
                  </a:schemeClr>
                </a:solidFill>
              </a:rPr>
              <a:t>companionship</a:t>
            </a:r>
            <a:r>
              <a:rPr lang="en-US" sz="1200">
                <a:solidFill>
                  <a:schemeClr val="tx1">
                    <a:alpha val="70000"/>
                  </a:schemeClr>
                </a:solidFill>
              </a:rPr>
              <a:t> to reduce loneliness and support emotional well‑being</a:t>
            </a:r>
          </a:p>
          <a:p>
            <a:endParaRPr lang="en-US" sz="11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3D5C54-EB61-FA82-5966-E36A9AFF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05821A-9217-FFDA-3BAD-65ADFB74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8A2FD6-73F2-6ACA-2509-24B7EA6D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57065-A340-887E-A6A8-CE33FACB0E62}"/>
              </a:ext>
            </a:extLst>
          </p:cNvPr>
          <p:cNvSpPr txBox="1"/>
          <p:nvPr/>
        </p:nvSpPr>
        <p:spPr>
          <a:xfrm>
            <a:off x="6428509" y="1782618"/>
            <a:ext cx="4544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Person‑Centered Care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Respect personal history, preferences, and cultural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Adapt care to the client’s </a:t>
            </a:r>
            <a:r>
              <a:rPr lang="en-US" sz="1600" b="1"/>
              <a:t>changing abilities</a:t>
            </a:r>
            <a:r>
              <a:rPr lang="en-US" sz="1600"/>
              <a:t>, not the other way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Celebrate strengths and small victories to support confidence and dignity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AA0325-8E5D-9D82-9C4A-053F5DC3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583"/>
          <a:stretch>
            <a:fillRect/>
          </a:stretch>
        </p:blipFill>
        <p:spPr>
          <a:xfrm>
            <a:off x="6761016" y="3894063"/>
            <a:ext cx="3880625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0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AF27-6D7B-9158-EEA7-C39D0CBF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470" y="614405"/>
            <a:ext cx="5322618" cy="2387600"/>
          </a:xfrm>
        </p:spPr>
        <p:txBody>
          <a:bodyPr>
            <a:normAutofit/>
          </a:bodyPr>
          <a:lstStyle/>
          <a:p>
            <a:r>
              <a:rPr lang="en-US" sz="4800"/>
              <a:t>Diversity, Equity &amp; Inclusion (DEI) in Caregiving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C45E1A3-D722-FF65-6EEC-0222EA333E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066" r="8066"/>
          <a:stretch>
            <a:fillRect/>
          </a:stretch>
        </p:blipFill>
        <p:spPr>
          <a:xfrm>
            <a:off x="6784975" y="488950"/>
            <a:ext cx="4935538" cy="5884863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23A9C-36C7-94FC-A22D-D0ED9746B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002005"/>
            <a:ext cx="5322888" cy="3241590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Why DEI Matters in Caregiving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Every client brings unique </a:t>
            </a:r>
            <a:r>
              <a:rPr lang="en-US" b="1"/>
              <a:t>backgrounds, identities, beliefs, and life experiences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Inclusive care builds </a:t>
            </a:r>
            <a:r>
              <a:rPr lang="en-US" b="1"/>
              <a:t>trust, comfort, and dignity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Understanding differences helps prevent misunderstandings and improves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DEI strengthens the caregiver‑client relationship and supports better outcomes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1B58-6355-0915-D838-17EE5B9F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10448636" cy="748146"/>
          </a:xfrm>
        </p:spPr>
        <p:txBody>
          <a:bodyPr>
            <a:normAutofit fontScale="90000"/>
          </a:bodyPr>
          <a:lstStyle/>
          <a:p>
            <a:r>
              <a:rPr lang="en-US"/>
              <a:t>Diversity, Equity &amp; Inclusion (DEI)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044A-3352-4B8F-A749-208429ED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5257800" cy="4978399"/>
          </a:xfrm>
        </p:spPr>
        <p:txBody>
          <a:bodyPr>
            <a:normAutofit lnSpcReduction="10000"/>
          </a:bodyPr>
          <a:lstStyle/>
          <a:p>
            <a:r>
              <a:rPr lang="en-US" sz="1100" b="1"/>
              <a:t>Key Principles of DEI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/>
              <a:t>Diversity</a:t>
            </a:r>
            <a:r>
              <a:rPr lang="en-US" sz="1100"/>
              <a:t> — Recognizing and valuing differences in culture, race, religion, gender, age, ability, and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/>
              <a:t>Equity</a:t>
            </a:r>
            <a:r>
              <a:rPr lang="en-US" sz="1100"/>
              <a:t> — Ensuring fair, individualized support based on each client’s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/>
              <a:t>Inclusion</a:t>
            </a:r>
            <a:r>
              <a:rPr lang="en-US" sz="1100"/>
              <a:t> — Creating an environment where every client feels </a:t>
            </a:r>
            <a:r>
              <a:rPr lang="en-US" sz="1100" b="1"/>
              <a:t>respected, heard, and safe</a:t>
            </a:r>
            <a:endParaRPr lang="en-US" sz="1100"/>
          </a:p>
          <a:p>
            <a:r>
              <a:rPr lang="en-US" sz="1100" b="1"/>
              <a:t>Caregiver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Use </a:t>
            </a:r>
            <a:r>
              <a:rPr lang="en-US" sz="1100" b="1"/>
              <a:t>respectful, person‑centered language</a:t>
            </a:r>
            <a:endParaRPr lang="en-US" sz="11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Honor cultural and religious practices (food preferences, holidays, routines)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Avoid assumptions about a client’s abilities, beliefs, or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Listen actively and ask when unsure — curiosity is better than guessing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Maintain professionalism even when values differ</a:t>
            </a:r>
          </a:p>
          <a:p>
            <a:r>
              <a:rPr lang="en-US" sz="1100" b="1"/>
              <a:t>Supporting Clients with Cultural Sensitivity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Learn about the client’s background when appropriate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Adapt care routines to align with cultural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Be mindful of personal space, touch, and communication styles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Respect family dynamics and decision‑making traditions</a:t>
            </a:r>
          </a:p>
          <a:p>
            <a:endParaRPr lang="en-US" sz="110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D31508-0014-8E10-A252-50AA53E3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5D9EDA-D964-EB26-7CB5-ADCE67A5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52FDEC-80E2-C603-5DCC-BFECF310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0386D-B818-B6DC-94CF-DF9DD4FB0358}"/>
              </a:ext>
            </a:extLst>
          </p:cNvPr>
          <p:cNvSpPr txBox="1"/>
          <p:nvPr/>
        </p:nvSpPr>
        <p:spPr>
          <a:xfrm>
            <a:off x="6096000" y="1357745"/>
            <a:ext cx="505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Creating an Inclusive Care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Treat every client with </a:t>
            </a:r>
            <a:r>
              <a:rPr lang="en-US" sz="1600" b="1"/>
              <a:t>equal respect and compassion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Advocate for clients who may feel overlooked or misunderstood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Address bias — both conscious and unconscious — with awareness and 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Celebrate differences as strengths, not challenges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8C11FF-BB57-379E-83C1-36A8B7C7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46944"/>
            <a:ext cx="4114800" cy="21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7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AB9A-FF9F-5FEF-E86A-3DD8ACFF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378691"/>
            <a:ext cx="6303962" cy="2184214"/>
          </a:xfrm>
        </p:spPr>
        <p:txBody>
          <a:bodyPr>
            <a:normAutofit/>
          </a:bodyPr>
          <a:lstStyle/>
          <a:p>
            <a:r>
              <a:rPr lang="en-US" sz="4400"/>
              <a:t>Elder Abuse: Recognizing and Preventing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AB2FA-526A-9092-1D67-A781FC464A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849" y="2197491"/>
            <a:ext cx="5322888" cy="4184259"/>
          </a:xfrm>
        </p:spPr>
        <p:txBody>
          <a:bodyPr>
            <a:normAutofit fontScale="40000" lnSpcReduction="20000"/>
          </a:bodyPr>
          <a:lstStyle/>
          <a:p>
            <a:r>
              <a:rPr lang="en-US" sz="3800" b="1"/>
              <a:t>What Is Elder Abuse?</a:t>
            </a:r>
          </a:p>
          <a:p>
            <a:r>
              <a:rPr lang="en-US" sz="3800"/>
              <a:t>Elder abuse is any action or failure to act that causes </a:t>
            </a:r>
            <a:r>
              <a:rPr lang="en-US" sz="3800" b="1"/>
              <a:t>harm, distress, or risk</a:t>
            </a:r>
            <a:r>
              <a:rPr lang="en-US" sz="3800"/>
              <a:t> to an older adult. It can occur in homes, facilities, or community settings and may be intentional or unintentional.</a:t>
            </a:r>
          </a:p>
          <a:p>
            <a:r>
              <a:rPr lang="en-US" sz="3800"/>
              <a:t>Common forms include:</a:t>
            </a:r>
          </a:p>
          <a:p>
            <a:r>
              <a:rPr lang="en-US" sz="3800" b="1"/>
              <a:t>Physical abuse</a:t>
            </a:r>
            <a:r>
              <a:rPr lang="en-US" sz="3800"/>
              <a:t> — hitting, rough handling, improper restraints</a:t>
            </a:r>
          </a:p>
          <a:p>
            <a:r>
              <a:rPr lang="en-US" sz="3800" b="1"/>
              <a:t>Emotional abuse</a:t>
            </a:r>
            <a:r>
              <a:rPr lang="en-US" sz="3800"/>
              <a:t> — yelling, threats, humiliation, isolation</a:t>
            </a:r>
          </a:p>
          <a:p>
            <a:r>
              <a:rPr lang="en-US" sz="3800" b="1"/>
              <a:t>Financial exploitation</a:t>
            </a:r>
            <a:r>
              <a:rPr lang="en-US" sz="3800"/>
              <a:t> — theft, scams, misuse of funds</a:t>
            </a:r>
          </a:p>
          <a:p>
            <a:r>
              <a:rPr lang="en-US" sz="3800" b="1"/>
              <a:t>Neglect</a:t>
            </a:r>
            <a:r>
              <a:rPr lang="en-US" sz="3800"/>
              <a:t> — failing to meet basic needs (food, hygiene, safety)</a:t>
            </a:r>
          </a:p>
          <a:p>
            <a:r>
              <a:rPr lang="en-US" sz="3800" b="1"/>
              <a:t>Sexual abuse</a:t>
            </a:r>
            <a:r>
              <a:rPr lang="en-US" sz="3800"/>
              <a:t> — any non‑consensual sexual contact</a:t>
            </a:r>
          </a:p>
          <a:p>
            <a:r>
              <a:rPr lang="en-US" sz="3800" b="1"/>
              <a:t>Abandonment</a:t>
            </a:r>
            <a:r>
              <a:rPr lang="en-US" sz="3800"/>
              <a:t> — deserting a vulnerable adult</a:t>
            </a:r>
          </a:p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7267D03-6E0E-D48E-9FC3-016F4D34D4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135" r="22135"/>
          <a:stretch>
            <a:fillRect/>
          </a:stretch>
        </p:blipFill>
        <p:spPr>
          <a:xfrm>
            <a:off x="6784975" y="488950"/>
            <a:ext cx="4926013" cy="5892800"/>
          </a:xfrm>
          <a:prstGeom prst="rect">
            <a:avLst/>
          </a:prstGeom>
          <a:solidFill>
            <a:srgbClr val="1EBE9B"/>
          </a:solidFill>
        </p:spPr>
      </p:pic>
    </p:spTree>
    <p:extLst>
      <p:ext uri="{BB962C8B-B14F-4D97-AF65-F5344CB8AC3E}">
        <p14:creationId xmlns:p14="http://schemas.microsoft.com/office/powerpoint/2010/main" val="57459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AA5D-818E-E385-C6AD-D41BCB17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72"/>
            <a:ext cx="10515600" cy="794328"/>
          </a:xfrm>
        </p:spPr>
        <p:txBody>
          <a:bodyPr>
            <a:normAutofit fontScale="90000"/>
          </a:bodyPr>
          <a:lstStyle/>
          <a:p>
            <a:r>
              <a:rPr lang="en-US"/>
              <a:t>Elder Abuse- Your Duty is to Report!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B62F-AA47-C5C2-0B9C-E3321B5F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320800"/>
            <a:ext cx="5237018" cy="5010728"/>
          </a:xfrm>
        </p:spPr>
        <p:txBody>
          <a:bodyPr>
            <a:normAutofit fontScale="32500" lnSpcReduction="20000"/>
          </a:bodyPr>
          <a:lstStyle/>
          <a:p>
            <a:r>
              <a:rPr lang="en-US" sz="3400" b="1"/>
              <a:t>Warning Signs Caregivers Should Watch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Unexplained bruises, injuries, or repeated “accidents”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Sudden changes in mood, fearfulness, withdrawal, or anxiety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Poor hygiene, malnutrition, dehydration, or unsafe living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Missing money, unpaid bills, or unusual financial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A caregiver or family member who is overly controlling or dismissive</a:t>
            </a:r>
          </a:p>
          <a:p>
            <a:r>
              <a:rPr lang="en-US" sz="3400" b="1"/>
              <a:t>Caregiver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Treat every client with </a:t>
            </a:r>
            <a:r>
              <a:rPr lang="en-US" sz="3400" b="1"/>
              <a:t>respect, dignity, and patience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Maintain </a:t>
            </a:r>
            <a:r>
              <a:rPr lang="en-US" sz="3400" b="1"/>
              <a:t>professional boundaries</a:t>
            </a:r>
            <a:r>
              <a:rPr lang="en-US" sz="3400"/>
              <a:t> and avoid conflicts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Document and report </a:t>
            </a:r>
            <a:r>
              <a:rPr lang="en-US" sz="3400" b="1"/>
              <a:t>any suspicion</a:t>
            </a:r>
            <a:r>
              <a:rPr lang="en-US" sz="3400"/>
              <a:t> of abuse immediately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Follow agency protocols and state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Support clients emotionally and reassure them they are safe</a:t>
            </a:r>
          </a:p>
          <a:p>
            <a:r>
              <a:rPr lang="en-US" sz="3400" b="1"/>
              <a:t>How to Respond if You Suspect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Stay calm and listen without judgment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Ensure the client is safe in the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Report concerns to your supervisor </a:t>
            </a:r>
            <a:r>
              <a:rPr lang="en-US" sz="3400" b="1"/>
              <a:t>right away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Do not confront the suspected abuser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Continue providing compassionate, consistent care</a:t>
            </a:r>
          </a:p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AD8BBB-F827-B3C0-8E19-8185E22E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16B675-EA60-1FEB-98BD-810EE6D3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F42734-CDBC-49D1-E970-D2AD3C4F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85C96-72EF-F8D5-680C-EAB0DEC6F517}"/>
              </a:ext>
            </a:extLst>
          </p:cNvPr>
          <p:cNvSpPr txBox="1"/>
          <p:nvPr/>
        </p:nvSpPr>
        <p:spPr>
          <a:xfrm>
            <a:off x="6116783" y="1320800"/>
            <a:ext cx="4948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Creating a Safe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Build trust through kindness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Encourage clients to speak openly about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Monitor for changes in behavior or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Advocate for clients who cannot advocate for themselves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FED58A-6F05-3834-35F9-FFDF03B0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77" y="3172078"/>
            <a:ext cx="2228992" cy="28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417A-2A67-67B5-C614-1D685A62A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324" y="498765"/>
            <a:ext cx="6070330" cy="2387600"/>
          </a:xfrm>
        </p:spPr>
        <p:txBody>
          <a:bodyPr>
            <a:normAutofit/>
          </a:bodyPr>
          <a:lstStyle/>
          <a:p>
            <a:r>
              <a:rPr lang="en-US" sz="4800"/>
              <a:t>Crisis De‑Escalation for Caregivers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376CEA-8798-F8F9-1C5E-4492FF3A07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816" t="-5" r="17427" b="5"/>
          <a:stretch>
            <a:fillRect/>
          </a:stretch>
        </p:blipFill>
        <p:spPr>
          <a:xfrm>
            <a:off x="6784975" y="498475"/>
            <a:ext cx="4918075" cy="5875338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5C10B-4BFA-AE2F-619C-2ED17714D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112" y="2733965"/>
            <a:ext cx="5322888" cy="3204832"/>
          </a:xfrm>
        </p:spPr>
        <p:txBody>
          <a:bodyPr>
            <a:normAutofit/>
          </a:bodyPr>
          <a:lstStyle/>
          <a:p>
            <a:r>
              <a:rPr lang="en-US" sz="2100" b="1"/>
              <a:t>What Is a Crisis?</a:t>
            </a:r>
          </a:p>
          <a:p>
            <a:r>
              <a:rPr lang="en-US" sz="2100"/>
              <a:t>A crisis occurs when a client becomes </a:t>
            </a:r>
            <a:r>
              <a:rPr lang="en-US" sz="2100" b="1"/>
              <a:t>overwhelmed, distressed, confused, or emotionally escalated</a:t>
            </a:r>
            <a:r>
              <a:rPr lang="en-US" sz="2100"/>
              <a:t>, leading to behaviors such as yelling, pacing, crying, refusing care, or shutting down. Your role is to </a:t>
            </a:r>
            <a:r>
              <a:rPr lang="en-US" sz="2100" b="1"/>
              <a:t>reduce tension</a:t>
            </a:r>
            <a:r>
              <a:rPr lang="en-US" sz="2100"/>
              <a:t>, not to control or confront.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7CE7-8DE5-FDBD-2028-E25C6333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6"/>
            <a:ext cx="10439400" cy="895928"/>
          </a:xfrm>
        </p:spPr>
        <p:txBody>
          <a:bodyPr/>
          <a:lstStyle/>
          <a:p>
            <a:r>
              <a:rPr lang="en-US"/>
              <a:t>Crisis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5FE2-0BA4-9905-2BDA-481CA67E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545"/>
            <a:ext cx="5257800" cy="5274829"/>
          </a:xfrm>
        </p:spPr>
        <p:txBody>
          <a:bodyPr>
            <a:normAutofit fontScale="32500" lnSpcReduction="20000"/>
          </a:bodyPr>
          <a:lstStyle/>
          <a:p>
            <a:r>
              <a:rPr lang="en-US" sz="3400" b="1"/>
              <a:t>Core Principles of De‑Escalation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Stay </a:t>
            </a:r>
            <a:r>
              <a:rPr lang="en-US" sz="3400" b="1"/>
              <a:t>calm, patient, and non‑reactive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Prioritize </a:t>
            </a:r>
            <a:r>
              <a:rPr lang="en-US" sz="3400" b="1"/>
              <a:t>safety</a:t>
            </a:r>
            <a:r>
              <a:rPr lang="en-US" sz="3400"/>
              <a:t> for the client and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Use a </a:t>
            </a:r>
            <a:r>
              <a:rPr lang="en-US" sz="3400" b="1"/>
              <a:t>soft tone</a:t>
            </a:r>
            <a:r>
              <a:rPr lang="en-US" sz="3400"/>
              <a:t>, slow movements, and open body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Focus on </a:t>
            </a:r>
            <a:r>
              <a:rPr lang="en-US" sz="3400" b="1"/>
              <a:t>listening</a:t>
            </a:r>
            <a:r>
              <a:rPr lang="en-US" sz="3400"/>
              <a:t>, not correcting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Give the client space and time to regain control</a:t>
            </a:r>
          </a:p>
          <a:p>
            <a:r>
              <a:rPr lang="en-US" sz="3400" b="1"/>
              <a:t>Effective Caregiver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/>
              <a:t>Validate feelings</a:t>
            </a:r>
            <a:r>
              <a:rPr lang="en-US" sz="3400"/>
              <a:t>: “I can see this is upsetting for you.”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/>
              <a:t>Offer choices</a:t>
            </a:r>
            <a:r>
              <a:rPr lang="en-US" sz="3400"/>
              <a:t> to restore a sense of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/>
              <a:t>Redirect gently</a:t>
            </a:r>
            <a:r>
              <a:rPr lang="en-US" sz="3400"/>
              <a:t> to a calming activity or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Keep instructions </a:t>
            </a:r>
            <a:r>
              <a:rPr lang="en-US" sz="3400" b="1"/>
              <a:t>simple and clear</a:t>
            </a:r>
            <a:endParaRPr lang="en-US" sz="3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Avoid arguing, raising your voice, or rushing the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Remove triggers when possible (noise, clutter, overstimulation)</a:t>
            </a:r>
          </a:p>
          <a:p>
            <a:r>
              <a:rPr lang="en-US" sz="3400" b="1"/>
              <a:t>What Helps Calm a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A quiet, safe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Reassurance and grounding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Familiar routines or comforting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Deep breathing or slow pacing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/>
              <a:t>Allowing the client to express frustration without judgment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627450-FD47-7FAA-2EE5-116E4B3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225FE5-17F3-C990-CF3A-2D2FE83D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341B47-08DD-BAD0-ACB0-3FCC32EA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B749B-EDA7-4260-7F38-7DC4E121CF35}"/>
              </a:ext>
            </a:extLst>
          </p:cNvPr>
          <p:cNvSpPr txBox="1"/>
          <p:nvPr/>
        </p:nvSpPr>
        <p:spPr>
          <a:xfrm>
            <a:off x="6096000" y="1324554"/>
            <a:ext cx="467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When to Seek Additional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the client becomes physically aggressive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there is a risk of harm to self 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the situation continues to escalate despite your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you feel unsafe or overwhelmed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Always follow agency protocols and notify your supervisor promptly.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209236-8CD6-550F-A82D-02C0350AF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16"/>
          <a:stretch>
            <a:fillRect/>
          </a:stretch>
        </p:blipFill>
        <p:spPr>
          <a:xfrm>
            <a:off x="6306993" y="3556666"/>
            <a:ext cx="3692814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1" y="249381"/>
            <a:ext cx="3592206" cy="800101"/>
          </a:xfrm>
        </p:spPr>
        <p:txBody>
          <a:bodyPr>
            <a:normAutofit fontScale="90000"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049483"/>
            <a:ext cx="5914938" cy="5064990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Today’s training is designed to strengthen the skills, awareness, and confidence of every caregiver on our team.</a:t>
            </a:r>
            <a:r>
              <a:rPr lang="en-US"/>
              <a:t> We will explore essential topics that support safe, ethical, compassionate, and culturally informed care for the individuals and families we serve.</a:t>
            </a:r>
          </a:p>
          <a:p>
            <a:r>
              <a:rPr lang="en-US"/>
              <a:t>As caregivers, we play a vital role in the daily lives of our clients. This training reinforces our commitment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Cultural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Professional excellence</a:t>
            </a:r>
          </a:p>
          <a:p>
            <a:r>
              <a:rPr lang="en-US"/>
              <a:t>Every topic we cover today is directly connected to the real‑world challenges and needs you encounter in the field.</a:t>
            </a:r>
          </a:p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7592568" y="0"/>
            <a:ext cx="4599432" cy="22860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9390" b="16780"/>
          <a:stretch>
            <a:fillRect/>
          </a:stretch>
        </p:blipFill>
        <p:spPr>
          <a:xfrm>
            <a:off x="7589520" y="2286000"/>
            <a:ext cx="4599432" cy="2286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b="16667"/>
          <a:stretch>
            <a:fillRect/>
          </a:stretch>
        </p:blipFill>
        <p:spPr>
          <a:xfrm>
            <a:off x="7589520" y="4572000"/>
            <a:ext cx="4599432" cy="2286000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13B9-B8AC-62A7-6CA0-C643A0292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41" y="605169"/>
            <a:ext cx="5322618" cy="1879414"/>
          </a:xfrm>
        </p:spPr>
        <p:txBody>
          <a:bodyPr>
            <a:normAutofit fontScale="90000"/>
          </a:bodyPr>
          <a:lstStyle/>
          <a:p>
            <a:r>
              <a:rPr lang="en-US"/>
              <a:t>Understanding Depression in Older Adults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E5C2DC-F619-735C-1F8A-CD4E49F08F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041" b="10041"/>
          <a:stretch>
            <a:fillRect/>
          </a:stretch>
        </p:blipFill>
        <p:spPr>
          <a:xfrm>
            <a:off x="6784975" y="488950"/>
            <a:ext cx="4918075" cy="5892800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A5745-84CC-3027-0375-99BF6AC98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9841" y="2719244"/>
            <a:ext cx="5322888" cy="3363768"/>
          </a:xfrm>
        </p:spPr>
        <p:txBody>
          <a:bodyPr>
            <a:normAutofit fontScale="47500" lnSpcReduction="20000"/>
          </a:bodyPr>
          <a:lstStyle/>
          <a:p>
            <a:r>
              <a:rPr lang="en-US" b="1"/>
              <a:t>What Depression Looks Like in Seniors</a:t>
            </a:r>
          </a:p>
          <a:p>
            <a:r>
              <a:rPr lang="en-US"/>
              <a:t>Depression in older adults can look different than in younger people. It may appear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Withdrawal from activities or social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Increased irritability, sadness, or hopelessness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Changes in sleep (too much or too little)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Loss of appetite or sudden weight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Low energy, fatigue, or slowed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Difficulty concentrating or making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Increased complaints of pain or physical discomfort</a:t>
            </a:r>
          </a:p>
          <a:p>
            <a:r>
              <a:rPr lang="en-US"/>
              <a:t>Depression is </a:t>
            </a:r>
            <a:r>
              <a:rPr lang="en-US" b="1"/>
              <a:t>not</a:t>
            </a:r>
            <a:r>
              <a:rPr lang="en-US"/>
              <a:t> a normal part of aging.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00EB-4F54-06BD-23D3-3D4885F5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072"/>
            <a:ext cx="10515600" cy="757383"/>
          </a:xfrm>
        </p:spPr>
        <p:txBody>
          <a:bodyPr>
            <a:normAutofit fontScale="90000"/>
          </a:bodyPr>
          <a:lstStyle/>
          <a:p>
            <a:r>
              <a:rPr lang="en-US"/>
              <a:t>Depression in the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587C9-5AD6-116F-2296-DD109807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6"/>
            <a:ext cx="5257800" cy="4724402"/>
          </a:xfrm>
        </p:spPr>
        <p:txBody>
          <a:bodyPr>
            <a:normAutofit fontScale="47500" lnSpcReduction="20000"/>
          </a:bodyPr>
          <a:lstStyle/>
          <a:p>
            <a:r>
              <a:rPr lang="en-US" b="1"/>
              <a:t>Common Causes &amp; Risk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Chronic illness or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Loss of independence or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Grief, loneliness, or social 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Medication side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Major life changes (retirement, moving, loss of spouse)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Cognitive decline or early dementia</a:t>
            </a:r>
          </a:p>
          <a:p>
            <a:r>
              <a:rPr lang="en-US" b="1"/>
              <a:t>How Caregivers Can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Offer </a:t>
            </a:r>
            <a:r>
              <a:rPr lang="en-US" b="1"/>
              <a:t>consistent companionship</a:t>
            </a:r>
            <a:r>
              <a:rPr lang="en-US"/>
              <a:t> and emotional reassurance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Encourage gentle activity, fresh air, and engagement in enjoyable routines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Listen without judgment and validate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Watch for changes in mood, behavior, or daily functioning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Maintain a calm, predictable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Report concerns promptly to supervisors or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Support the client in staying connected with loved ones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2B5F7C-2B43-0F8A-9E50-1199BA9C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76368E-202E-098E-74E5-E3FF735F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FA648D-14A3-7E12-2A21-35E09769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9EADB-55DB-9C6C-8C18-880E256FB06E}"/>
              </a:ext>
            </a:extLst>
          </p:cNvPr>
          <p:cNvSpPr txBox="1"/>
          <p:nvPr/>
        </p:nvSpPr>
        <p:spPr>
          <a:xfrm>
            <a:off x="6096000" y="1385455"/>
            <a:ext cx="5403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When to Seek Additional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the client expresses hopelessness or talks about giving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symptoms worsen or interfere with daily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you observe sudden changes in mood, appetite, or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If the client appears withdrawn, fearful, or unusually tearful</a:t>
            </a:r>
          </a:p>
          <a:p>
            <a:r>
              <a:rPr lang="en-US" sz="1600"/>
              <a:t>Caregivers should </a:t>
            </a:r>
            <a:r>
              <a:rPr lang="en-US" sz="1600" b="1"/>
              <a:t>never</a:t>
            </a:r>
            <a:r>
              <a:rPr lang="en-US" sz="1600"/>
              <a:t> try to diagnose depression — but recognizing signs early can help clients get the support they need.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12B33-BA26-7BFC-F18E-98118445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84" y="4464276"/>
            <a:ext cx="185623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alphaModFix amt="90000"/>
          </a:blip>
          <a:srcRect l="12069" r="17849" b="-1"/>
          <a:stretch>
            <a:fillRect/>
          </a:stretch>
        </p:blipFill>
        <p:spPr>
          <a:xfrm>
            <a:off x="490507" y="481579"/>
            <a:ext cx="2804055" cy="2319307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FFBE36B-5CC8-44EE-801B-6159157B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6/1/2026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Stay home companions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C309FAE5-F604-B617-DACC-96F2379C2F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339" r="7339"/>
          <a:stretch>
            <a:fillRect/>
          </a:stretch>
        </p:blipFill>
        <p:spPr>
          <a:xfrm>
            <a:off x="3292475" y="481013"/>
            <a:ext cx="2806700" cy="2322512"/>
          </a:xfrm>
          <a:prstGeom prst="rect">
            <a:avLst/>
          </a:prstGeom>
          <a:solidFill>
            <a:srgbClr val="1EBE9B"/>
          </a:solidFill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C4AA2A88-B025-C01F-6D16-228803AF5D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9888" r="18051"/>
          <a:stretch>
            <a:fillRect/>
          </a:stretch>
        </p:blipFill>
        <p:spPr>
          <a:xfrm>
            <a:off x="8893766" y="481013"/>
            <a:ext cx="2815664" cy="2319873"/>
          </a:xfrm>
          <a:prstGeom prst="rect">
            <a:avLst/>
          </a:prstGeom>
          <a:solidFill>
            <a:srgbClr val="1EBE9B"/>
          </a:solidFill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9C963BFB-3675-6230-D9E4-7F92FB3E8B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4257" t="17001" r="4983" b="1008"/>
          <a:stretch>
            <a:fillRect/>
          </a:stretch>
        </p:blipFill>
        <p:spPr>
          <a:xfrm>
            <a:off x="6089153" y="481579"/>
            <a:ext cx="2808287" cy="2322512"/>
          </a:xfrm>
          <a:prstGeom prst="rect">
            <a:avLst/>
          </a:prstGeom>
          <a:solidFill>
            <a:srgbClr val="1EBE9B"/>
          </a:solidFill>
        </p:spPr>
      </p:pic>
      <p:graphicFrame>
        <p:nvGraphicFramePr>
          <p:cNvPr id="37" name="TextBox 9">
            <a:extLst>
              <a:ext uri="{FF2B5EF4-FFF2-40B4-BE49-F238E27FC236}">
                <a16:creationId xmlns:a16="http://schemas.microsoft.com/office/drawing/2014/main" id="{8A33D0CB-3C3A-04E4-EE86-7ED160F9A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57484"/>
              </p:ext>
            </p:extLst>
          </p:nvPr>
        </p:nvGraphicFramePr>
        <p:xfrm>
          <a:off x="1234299" y="3034985"/>
          <a:ext cx="10015592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/>
          <a:p>
            <a:r>
              <a:rPr lang="en-US"/>
              <a:t>Meal Preparation &amp; 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/>
              <a:t>Why Nutrition Matters</a:t>
            </a:r>
          </a:p>
          <a:p>
            <a:r>
              <a:rPr lang="en-US"/>
              <a:t>Proper nutrition supports </a:t>
            </a:r>
            <a:r>
              <a:rPr lang="en-US" b="1"/>
              <a:t>energy</a:t>
            </a:r>
            <a:r>
              <a:rPr lang="en-US"/>
              <a:t>, </a:t>
            </a:r>
            <a:r>
              <a:rPr lang="en-US" b="1"/>
              <a:t>immune function</a:t>
            </a:r>
            <a:r>
              <a:rPr lang="en-US"/>
              <a:t>, and </a:t>
            </a:r>
            <a:r>
              <a:rPr lang="en-US" b="1"/>
              <a:t>overall well‑being</a:t>
            </a:r>
            <a:endParaRPr lang="en-US"/>
          </a:p>
          <a:p>
            <a:r>
              <a:rPr lang="en-US"/>
              <a:t>Many seniors experience </a:t>
            </a:r>
            <a:r>
              <a:rPr lang="en-US" b="1"/>
              <a:t>reduced appetite</a:t>
            </a:r>
            <a:r>
              <a:rPr lang="en-US"/>
              <a:t>, </a:t>
            </a:r>
            <a:r>
              <a:rPr lang="en-US" b="1"/>
              <a:t>difficulty chewing</a:t>
            </a:r>
            <a:r>
              <a:rPr lang="en-US"/>
              <a:t>, or </a:t>
            </a:r>
            <a:r>
              <a:rPr lang="en-US" b="1"/>
              <a:t>dietary restrictions</a:t>
            </a:r>
            <a:endParaRPr lang="en-US"/>
          </a:p>
          <a:p>
            <a:r>
              <a:rPr lang="en-US"/>
              <a:t>Consistent, balanced meals help prevent </a:t>
            </a:r>
            <a:r>
              <a:rPr lang="en-US" b="1"/>
              <a:t>malnutrition</a:t>
            </a:r>
            <a:r>
              <a:rPr lang="en-US"/>
              <a:t>, </a:t>
            </a:r>
            <a:r>
              <a:rPr lang="en-US" b="1"/>
              <a:t>dehydration</a:t>
            </a:r>
            <a:r>
              <a:rPr lang="en-US"/>
              <a:t>, and </a:t>
            </a:r>
            <a:r>
              <a:rPr lang="en-US" b="1"/>
              <a:t>unintended weight loss</a:t>
            </a:r>
            <a:endParaRPr lang="en-US"/>
          </a:p>
          <a:p>
            <a:endParaRPr lang="en-US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BF87321-C50A-116C-6C4E-151D9CBF2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63" r="1853"/>
          <a:stretch>
            <a:fillRect/>
          </a:stretch>
        </p:blipFill>
        <p:spPr>
          <a:xfrm>
            <a:off x="6389914" y="500062"/>
            <a:ext cx="5322618" cy="5857875"/>
          </a:xfrm>
          <a:prstGeom prst="rect">
            <a:avLst/>
          </a:prstGeom>
          <a:solidFill>
            <a:srgbClr val="1EBE9B"/>
          </a:solidFill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680CF-8055-EC7C-0D1D-33F17D3F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47" y="535423"/>
            <a:ext cx="6698673" cy="7559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Meal Preparation &amp;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B20C0-8404-2E1B-DC0C-2C5D59957B2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82247" y="1323977"/>
            <a:ext cx="10624457" cy="4965988"/>
          </a:xfrm>
        </p:spPr>
        <p:txBody>
          <a:bodyPr>
            <a:normAutofit fontScale="92500" lnSpcReduction="20000"/>
          </a:bodyPr>
          <a:lstStyle/>
          <a:p>
            <a:r>
              <a:rPr lang="en-US" sz="1400" b="1"/>
              <a:t>Key Caregiver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Prepare meals that are </a:t>
            </a:r>
            <a:r>
              <a:rPr lang="en-US" sz="1400" b="1"/>
              <a:t>nutritious, appealing, and easy to eat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Follow all </a:t>
            </a:r>
            <a:r>
              <a:rPr lang="en-US" sz="1400" b="1"/>
              <a:t>dietary guidelines</a:t>
            </a:r>
            <a:r>
              <a:rPr lang="en-US" sz="1400"/>
              <a:t> (low‑sodium, diabetic‑friendly, heart‑healthy,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Monitor for </a:t>
            </a:r>
            <a:r>
              <a:rPr lang="en-US" sz="1400" b="1"/>
              <a:t>changes in appetite</a:t>
            </a:r>
            <a:r>
              <a:rPr lang="en-US" sz="1400"/>
              <a:t>, swallowing issues, or food avoidance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Encourage </a:t>
            </a:r>
            <a:r>
              <a:rPr lang="en-US" sz="1400" b="1"/>
              <a:t>hydration</a:t>
            </a:r>
            <a:r>
              <a:rPr lang="en-US" sz="1400"/>
              <a:t> throughout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Maintain </a:t>
            </a:r>
            <a:r>
              <a:rPr lang="en-US" sz="1400" b="1"/>
              <a:t>safe food handling</a:t>
            </a:r>
            <a:r>
              <a:rPr lang="en-US" sz="1400"/>
              <a:t> and proper kitchen hygiene</a:t>
            </a:r>
          </a:p>
          <a:p>
            <a:r>
              <a:rPr lang="en-US" sz="1400" b="1"/>
              <a:t>Best Practices for Meal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Use </a:t>
            </a:r>
            <a:r>
              <a:rPr lang="en-US" sz="1400" b="1"/>
              <a:t>fresh ingredients</a:t>
            </a:r>
            <a:r>
              <a:rPr lang="en-US" sz="1400"/>
              <a:t> and limit processed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Offer </a:t>
            </a:r>
            <a:r>
              <a:rPr lang="en-US" sz="1400" b="1"/>
              <a:t>small, frequent meals</a:t>
            </a:r>
            <a:r>
              <a:rPr lang="en-US" sz="1400"/>
              <a:t> for clients with low appetites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Incorporate foods high in </a:t>
            </a:r>
            <a:r>
              <a:rPr lang="en-US" sz="1400" b="1"/>
              <a:t>fiber</a:t>
            </a:r>
            <a:r>
              <a:rPr lang="en-US" sz="1400"/>
              <a:t>, </a:t>
            </a:r>
            <a:r>
              <a:rPr lang="en-US" sz="1400" b="1"/>
              <a:t>lean protein</a:t>
            </a:r>
            <a:r>
              <a:rPr lang="en-US" sz="1400"/>
              <a:t>, and </a:t>
            </a:r>
            <a:r>
              <a:rPr lang="en-US" sz="1400" b="1"/>
              <a:t>healthy fats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Adjust textures when needed: chopped, soft, or pureed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Make meals visually appealing to stimulate appetite</a:t>
            </a:r>
          </a:p>
          <a:p>
            <a:r>
              <a:rPr lang="en-US" sz="1400" b="1"/>
              <a:t>Supporting Independence &amp; Dignity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Involve clients in simple meal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Respect cultural, religious, and personal food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Create a calm, pleasant mealtime environment</a:t>
            </a:r>
          </a:p>
          <a:p>
            <a:endParaRPr lang="en-US" sz="140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sz="1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48329D-E1A0-CB6F-F8E5-0800E013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2B021E-3536-1933-DBD5-E44ABAAE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2B32A9-3572-001A-5073-503C6FA6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DD6B9B-B661-4B0C-6426-8EE061F1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195332" y="2684993"/>
            <a:ext cx="3253304" cy="29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3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81D6-1921-A72C-1A90-ECE5E715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806450"/>
            <a:ext cx="4934487" cy="2017959"/>
          </a:xfrm>
        </p:spPr>
        <p:txBody>
          <a:bodyPr>
            <a:noAutofit/>
          </a:bodyPr>
          <a:lstStyle/>
          <a:p>
            <a:r>
              <a:rPr lang="en-US" sz="4800"/>
              <a:t>Hoarding &amp; Supporting Clients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CBA0DE-5CD5-C49F-F503-A800BE15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6" y="471055"/>
            <a:ext cx="4710546" cy="5911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3CFEAA-36C5-0598-E811-D017B2F56CAA}"/>
              </a:ext>
            </a:extLst>
          </p:cNvPr>
          <p:cNvSpPr txBox="1"/>
          <p:nvPr/>
        </p:nvSpPr>
        <p:spPr>
          <a:xfrm>
            <a:off x="914400" y="2912229"/>
            <a:ext cx="50615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Is Hoarding?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Persistent </a:t>
            </a:r>
            <a:r>
              <a:rPr lang="en-US" b="1">
                <a:solidFill>
                  <a:schemeClr val="bg1"/>
                </a:solidFill>
              </a:rPr>
              <a:t>difficulty discarding possessions</a:t>
            </a:r>
            <a:r>
              <a:rPr lang="en-US">
                <a:solidFill>
                  <a:schemeClr val="bg1"/>
                </a:solidFill>
              </a:rPr>
              <a:t>, regardless of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Leads to </a:t>
            </a:r>
            <a:r>
              <a:rPr lang="en-US" b="1">
                <a:solidFill>
                  <a:schemeClr val="bg1"/>
                </a:solidFill>
              </a:rPr>
              <a:t>cluttered living spaces, safety hazards, and emotional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Often connected to </a:t>
            </a:r>
            <a:r>
              <a:rPr lang="en-US" b="1">
                <a:solidFill>
                  <a:schemeClr val="bg1"/>
                </a:solidFill>
              </a:rPr>
              <a:t>anxiety, trauma, grief, or loss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Not “messiness” — it is a behavioral health condition that </a:t>
            </a:r>
            <a:r>
              <a:rPr lang="en-US" b="1">
                <a:solidFill>
                  <a:schemeClr val="bg1"/>
                </a:solidFill>
              </a:rPr>
              <a:t>requires patience and compassion</a:t>
            </a:r>
          </a:p>
        </p:txBody>
      </p:sp>
    </p:spTree>
    <p:extLst>
      <p:ext uri="{BB962C8B-B14F-4D97-AF65-F5344CB8AC3E}">
        <p14:creationId xmlns:p14="http://schemas.microsoft.com/office/powerpoint/2010/main" val="6540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D923-E329-708E-B70A-322629DE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0113"/>
            <a:ext cx="10722428" cy="903515"/>
          </a:xfrm>
        </p:spPr>
        <p:txBody>
          <a:bodyPr/>
          <a:lstStyle/>
          <a:p>
            <a:r>
              <a:rPr lang="en-US"/>
              <a:t>Hoarding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6F6-6979-456F-059A-B01E9271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3628"/>
            <a:ext cx="5645727" cy="4687685"/>
          </a:xfrm>
        </p:spPr>
        <p:txBody>
          <a:bodyPr>
            <a:normAutofit/>
          </a:bodyPr>
          <a:lstStyle/>
          <a:p>
            <a:r>
              <a:rPr lang="en-US" sz="1200" b="1"/>
              <a:t>Caregiver Role in Supporting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Approach with </a:t>
            </a:r>
            <a:r>
              <a:rPr lang="en-US" sz="1200" b="1"/>
              <a:t>empathy</a:t>
            </a:r>
            <a:r>
              <a:rPr lang="en-US" sz="1200"/>
              <a:t>, not judgment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Build </a:t>
            </a:r>
            <a:r>
              <a:rPr lang="en-US" sz="1200" b="1"/>
              <a:t>trust</a:t>
            </a:r>
            <a:r>
              <a:rPr lang="en-US" sz="1200"/>
              <a:t> before addressing clutter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Encourage small, manageable steps rather than large cleanouts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Help clients identify </a:t>
            </a:r>
            <a:r>
              <a:rPr lang="en-US" sz="1200" b="1"/>
              <a:t>what items matter most</a:t>
            </a:r>
            <a:r>
              <a:rPr lang="en-US" sz="1200"/>
              <a:t> and why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Support decision‑making without forcing or rushing</a:t>
            </a:r>
          </a:p>
          <a:p>
            <a:r>
              <a:rPr lang="en-US" sz="1200" b="1"/>
              <a:t>Safe &amp; Respectful Cleaning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Prioritize </a:t>
            </a:r>
            <a:r>
              <a:rPr lang="en-US" sz="1200" b="1"/>
              <a:t>safety hazards</a:t>
            </a:r>
            <a:r>
              <a:rPr lang="en-US" sz="1200"/>
              <a:t> first: blocked exits, spoiled food, tripping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Work in </a:t>
            </a:r>
            <a:r>
              <a:rPr lang="en-US" sz="1200" b="1"/>
              <a:t>small sections</a:t>
            </a:r>
            <a:r>
              <a:rPr lang="en-US" sz="1200"/>
              <a:t> to avoid overwhelming the 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Offer choices: “Would you like to keep, donate, or discard this?”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Respect emotional attachments — the goal is </a:t>
            </a:r>
            <a:r>
              <a:rPr lang="en-US" sz="1200" b="1"/>
              <a:t>support</a:t>
            </a:r>
            <a:r>
              <a:rPr lang="en-US" sz="1200"/>
              <a:t>, not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Maintain </a:t>
            </a:r>
            <a:r>
              <a:rPr lang="en-US" sz="1200" b="1"/>
              <a:t>confidentiality</a:t>
            </a:r>
            <a:r>
              <a:rPr lang="en-US" sz="1200"/>
              <a:t> and protect the client’s dignity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19712F-697E-B9CA-6173-BEB41ADB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4BFDA-A0BB-18D5-2192-1CC3B939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3BFF92-6352-F1D4-8DF2-E9EFD2D5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8B6D4-22A8-E120-4514-5FD5A79B18B1}"/>
              </a:ext>
            </a:extLst>
          </p:cNvPr>
          <p:cNvSpPr txBox="1"/>
          <p:nvPr/>
        </p:nvSpPr>
        <p:spPr>
          <a:xfrm>
            <a:off x="6483926" y="1469202"/>
            <a:ext cx="521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When to Seek Additional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Severe clutter that creates </a:t>
            </a:r>
            <a:r>
              <a:rPr lang="en-US" sz="1600" b="1"/>
              <a:t>fire hazards</a:t>
            </a:r>
            <a:r>
              <a:rPr lang="en-US" sz="1600"/>
              <a:t>, </a:t>
            </a:r>
            <a:r>
              <a:rPr lang="en-US" sz="1600" b="1"/>
              <a:t>infestations</a:t>
            </a:r>
            <a:r>
              <a:rPr lang="en-US" sz="1600"/>
              <a:t>, or </a:t>
            </a:r>
            <a:r>
              <a:rPr lang="en-US" sz="1600" b="1"/>
              <a:t>unsafe living conditions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Signs of underlying mental health concerns (anxiety, depression, grief)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Situations requiring </a:t>
            </a:r>
            <a:r>
              <a:rPr lang="en-US" sz="1600" b="1"/>
              <a:t>professional organizers</a:t>
            </a:r>
            <a:r>
              <a:rPr lang="en-US" sz="1600"/>
              <a:t>, social workers, or mental health providers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F9652-0171-E2E2-B48F-6C65A2AC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36" y="3484155"/>
            <a:ext cx="2267527" cy="22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0E61-7A6A-24E4-2C3C-A95C85164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6" y="1131641"/>
            <a:ext cx="5654923" cy="1103559"/>
          </a:xfrm>
        </p:spPr>
        <p:txBody>
          <a:bodyPr>
            <a:noAutofit/>
          </a:bodyPr>
          <a:lstStyle/>
          <a:p>
            <a:r>
              <a:rPr lang="en-US" sz="4800"/>
              <a:t>Supporting Clients with Chronic Illness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F3DB16D-8EDA-DE3F-B9F1-DD402D39A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280" t="-41" r="36693" b="41"/>
          <a:stretch>
            <a:fillRect/>
          </a:stretch>
        </p:blipFill>
        <p:spPr>
          <a:xfrm>
            <a:off x="6784975" y="488950"/>
            <a:ext cx="4928054" cy="5875338"/>
          </a:xfrm>
          <a:prstGeom prst="rect">
            <a:avLst/>
          </a:prstGeom>
          <a:solidFill>
            <a:srgbClr val="1EBE9B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C0D89-692C-426E-7F77-65B7883003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77" y="2972191"/>
            <a:ext cx="5322888" cy="2754168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Understanding Chronic Illness</a:t>
            </a:r>
          </a:p>
          <a:p>
            <a:r>
              <a:rPr lang="en-US"/>
              <a:t>Chronic illnesses are long‑term conditions such as </a:t>
            </a:r>
            <a:r>
              <a:rPr lang="en-US" b="1"/>
              <a:t>diabetes, heart disease, COPD, arthritis, dementia, and autoimmune disorders</a:t>
            </a:r>
            <a:endParaRPr lang="en-US"/>
          </a:p>
          <a:p>
            <a:r>
              <a:rPr lang="en-US"/>
              <a:t>Symptoms may </a:t>
            </a:r>
            <a:r>
              <a:rPr lang="en-US" b="1"/>
              <a:t>fluctuate</a:t>
            </a:r>
            <a:r>
              <a:rPr lang="en-US"/>
              <a:t>, requiring flexibility and patience</a:t>
            </a:r>
          </a:p>
          <a:p>
            <a:r>
              <a:rPr lang="en-US"/>
              <a:t>Clients may experience </a:t>
            </a:r>
            <a:r>
              <a:rPr lang="en-US" b="1"/>
              <a:t>fatigue, pain, mobility challenges, emotional stress</a:t>
            </a:r>
            <a:r>
              <a:rPr lang="en-US"/>
              <a:t>, or medication side effects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2321-E1CA-051C-9D0C-312EA6EE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1817"/>
            <a:ext cx="10515599" cy="1071419"/>
          </a:xfrm>
        </p:spPr>
        <p:txBody>
          <a:bodyPr/>
          <a:lstStyle/>
          <a:p>
            <a:r>
              <a:rPr lang="en-US"/>
              <a:t>Supporting Chronic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C6C6-DCFD-90CE-0F6C-67F246AF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5"/>
            <a:ext cx="5765800" cy="4922981"/>
          </a:xfrm>
        </p:spPr>
        <p:txBody>
          <a:bodyPr>
            <a:normAutofit fontScale="25000" lnSpcReduction="20000"/>
          </a:bodyPr>
          <a:lstStyle/>
          <a:p>
            <a:r>
              <a:rPr lang="en-US" sz="4400" b="1"/>
              <a:t>Core Caregiver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Follow the client’s </a:t>
            </a:r>
            <a:r>
              <a:rPr lang="en-US" sz="4400" b="1"/>
              <a:t>care plan</a:t>
            </a:r>
            <a:r>
              <a:rPr lang="en-US" sz="4400"/>
              <a:t>, including medication reminders, diet needs, and activity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Monitor for </a:t>
            </a:r>
            <a:r>
              <a:rPr lang="en-US" sz="4400" b="1"/>
              <a:t>changes in symptoms</a:t>
            </a:r>
            <a:r>
              <a:rPr lang="en-US" sz="4400"/>
              <a:t>, breathing, mobility, appetite, or mood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Support daily routines that reduce stress and promote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Encourage safe physical activity as recommended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Communicate concerns promptly to supervisors or family</a:t>
            </a:r>
          </a:p>
          <a:p>
            <a:r>
              <a:rPr lang="en-US" sz="4400" b="1"/>
              <a:t>Supporting Quality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Offer </a:t>
            </a:r>
            <a:r>
              <a:rPr lang="en-US" sz="4400" b="1"/>
              <a:t>empathy and reassurance</a:t>
            </a:r>
            <a:r>
              <a:rPr lang="en-US" sz="4400"/>
              <a:t> during difficult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Help clients maintain independence where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Break tasks into </a:t>
            </a:r>
            <a:r>
              <a:rPr lang="en-US" sz="4400" b="1"/>
              <a:t>manageable steps</a:t>
            </a:r>
            <a:r>
              <a:rPr lang="en-US" sz="4400"/>
              <a:t> to reduce overwhelm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Provide companionship to reduce isolation and depression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Respect the client’s pace, energy level, and limitations</a:t>
            </a:r>
          </a:p>
          <a:p>
            <a:r>
              <a:rPr lang="en-US" sz="4400" b="1"/>
              <a:t>Promoting Safety &amp;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Ensure proper </a:t>
            </a:r>
            <a:r>
              <a:rPr lang="en-US" sz="4400" b="1"/>
              <a:t>hydration, nutrition, and medication timing</a:t>
            </a:r>
            <a:endParaRPr lang="en-US" sz="4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Watch for early signs of complications (e.g., swelling, shortness of breath, confusion)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Maintain a clean, clutter‑free environment to prevent falls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Use proper infection‑control practices</a:t>
            </a:r>
          </a:p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9C7AEF-D27C-13A7-F91A-BE5AE99F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6/1/2026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3179E6-4E78-364C-AE87-BE6E61FC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Stay home companions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32ABBD-F625-34DA-00CA-FBF32910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ADA4A-C71B-D999-DF35-E7F30E60DA8D}"/>
              </a:ext>
            </a:extLst>
          </p:cNvPr>
          <p:cNvSpPr txBox="1"/>
          <p:nvPr/>
        </p:nvSpPr>
        <p:spPr>
          <a:xfrm>
            <a:off x="6604000" y="1385455"/>
            <a:ext cx="463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Emotional Support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Chronic illness can bring frustration, grief, or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Listen without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Encourage clients to express their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Validate their experiences and celebrate small victories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E8A29C-EC8C-69A2-E59B-9204B63B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52" y="3429000"/>
            <a:ext cx="3480696" cy="23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5050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0</TotalTime>
  <Words>2383</Words>
  <Application>Microsoft Office PowerPoint</Application>
  <PresentationFormat>Widescreen</PresentationFormat>
  <Paragraphs>308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 LT Pro</vt:lpstr>
      <vt:lpstr>Calibri</vt:lpstr>
      <vt:lpstr>Cambria</vt:lpstr>
      <vt:lpstr>Sabon Next LT</vt:lpstr>
      <vt:lpstr>Wingdings</vt:lpstr>
      <vt:lpstr>LuminousVTI</vt:lpstr>
      <vt:lpstr>Home Health Aid  Inservice Training</vt:lpstr>
      <vt:lpstr>Introduction</vt:lpstr>
      <vt:lpstr>PowerPoint Presentation</vt:lpstr>
      <vt:lpstr>Meal Preparation &amp; Nutrition</vt:lpstr>
      <vt:lpstr>Meal Preparation &amp; Nutrition</vt:lpstr>
      <vt:lpstr>Hoarding &amp; Supporting Clients</vt:lpstr>
      <vt:lpstr>Hoarding and Support</vt:lpstr>
      <vt:lpstr>Supporting Clients with Chronic Illness</vt:lpstr>
      <vt:lpstr>Supporting Chronic Illness</vt:lpstr>
      <vt:lpstr>Ethics and Professional Boundaries in Caregiving</vt:lpstr>
      <vt:lpstr>Ethics and Professional Boundaries</vt:lpstr>
      <vt:lpstr>Long‑Term Aging &amp; Normal Aging: How Caregivers Support Clients</vt:lpstr>
      <vt:lpstr>Long-term and Normal Aging</vt:lpstr>
      <vt:lpstr>Diversity, Equity &amp; Inclusion (DEI) in Caregiving</vt:lpstr>
      <vt:lpstr>Diversity, Equity &amp; Inclusion (DEI)</vt:lpstr>
      <vt:lpstr>Elder Abuse: Recognizing and Preventing </vt:lpstr>
      <vt:lpstr>Elder Abuse- Your Duty is to Report!</vt:lpstr>
      <vt:lpstr>Crisis De‑Escalation for Caregivers</vt:lpstr>
      <vt:lpstr>Crisis De-escalation</vt:lpstr>
      <vt:lpstr>Understanding Depression in Older Adults</vt:lpstr>
      <vt:lpstr>Depression in the elderly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Elliott</dc:creator>
  <cp:lastModifiedBy>Christine Elliott</cp:lastModifiedBy>
  <cp:revision>2</cp:revision>
  <dcterms:created xsi:type="dcterms:W3CDTF">2026-05-12T13:24:43Z</dcterms:created>
  <dcterms:modified xsi:type="dcterms:W3CDTF">2026-06-09T17:40:12Z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